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4" r:id="rId3"/>
    <p:sldId id="327" r:id="rId4"/>
    <p:sldId id="325" r:id="rId5"/>
    <p:sldId id="326" r:id="rId6"/>
    <p:sldId id="328" r:id="rId7"/>
    <p:sldId id="329" r:id="rId8"/>
    <p:sldId id="257" r:id="rId9"/>
    <p:sldId id="258" r:id="rId10"/>
    <p:sldId id="273" r:id="rId11"/>
    <p:sldId id="318" r:id="rId12"/>
    <p:sldId id="259" r:id="rId13"/>
    <p:sldId id="323" r:id="rId14"/>
    <p:sldId id="260" r:id="rId15"/>
    <p:sldId id="261" r:id="rId16"/>
    <p:sldId id="274" r:id="rId17"/>
    <p:sldId id="330" r:id="rId18"/>
    <p:sldId id="262" r:id="rId19"/>
    <p:sldId id="264" r:id="rId20"/>
    <p:sldId id="265" r:id="rId21"/>
    <p:sldId id="263" r:id="rId22"/>
    <p:sldId id="271" r:id="rId23"/>
    <p:sldId id="331" r:id="rId24"/>
    <p:sldId id="270" r:id="rId25"/>
    <p:sldId id="272" r:id="rId26"/>
    <p:sldId id="340" r:id="rId27"/>
    <p:sldId id="267" r:id="rId28"/>
    <p:sldId id="332" r:id="rId29"/>
    <p:sldId id="283" r:id="rId30"/>
    <p:sldId id="284" r:id="rId31"/>
    <p:sldId id="285" r:id="rId32"/>
    <p:sldId id="287" r:id="rId33"/>
    <p:sldId id="286" r:id="rId34"/>
    <p:sldId id="289" r:id="rId35"/>
    <p:sldId id="288" r:id="rId36"/>
    <p:sldId id="266" r:id="rId37"/>
    <p:sldId id="269" r:id="rId38"/>
    <p:sldId id="275" r:id="rId39"/>
    <p:sldId id="333" r:id="rId40"/>
    <p:sldId id="268" r:id="rId41"/>
    <p:sldId id="334" r:id="rId42"/>
    <p:sldId id="335" r:id="rId43"/>
    <p:sldId id="276" r:id="rId44"/>
    <p:sldId id="278" r:id="rId45"/>
    <p:sldId id="279" r:id="rId46"/>
    <p:sldId id="341" r:id="rId47"/>
    <p:sldId id="280" r:id="rId48"/>
    <p:sldId id="342" r:id="rId49"/>
    <p:sldId id="336" r:id="rId50"/>
    <p:sldId id="320" r:id="rId51"/>
    <p:sldId id="337" r:id="rId52"/>
    <p:sldId id="319" r:id="rId53"/>
    <p:sldId id="290" r:id="rId54"/>
    <p:sldId id="343" r:id="rId55"/>
    <p:sldId id="339" r:id="rId56"/>
    <p:sldId id="338" r:id="rId57"/>
    <p:sldId id="34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6"/>
    <p:restoredTop sz="94662"/>
  </p:normalViewPr>
  <p:slideViewPr>
    <p:cSldViewPr snapToGrid="0" snapToObjects="1">
      <p:cViewPr varScale="1">
        <p:scale>
          <a:sx n="123" d="100"/>
          <a:sy n="123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8B04-5EB3-7249-89B6-0EF22947C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E7F15-B8B8-AB4F-8C74-3F0BBC1AA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C3B1-1055-704C-93AF-640241D3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B9E6-ADDB-E74E-966D-7925A984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59CD-DAA2-B544-91BA-D2CF6C7C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3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ACAB-8525-0B44-B79B-7E7D2938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19C68-F04E-8043-9F8B-55C09ABB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CC10A-B9BC-E84C-8E00-0A107255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4B472-B1EC-A04D-802D-63661882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C4803-45F4-8E4E-9E4D-53AF6980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1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821D-CA22-084D-9033-69CAF13FA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342EA-7BFF-AA40-9F04-6B164B76E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8927-F990-BC4B-AE91-CA54EAFA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B057-9AB8-114B-AE2C-966143898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48293-3E81-2E48-A307-48989631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31D-9DD6-8A46-AE68-16B81313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0D9E4-E3E0-4D4C-9B13-D6AA6142F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07E68-9D53-6445-9E21-0AD11C7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E9F9-C16F-FB4A-BBD5-D37D39DB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A9B30-899F-0B4A-BA96-42BFFCA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3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417A-89A4-3C48-A5D5-8D657A24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59D6-88E2-BD43-AA0E-5EBFE5342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1CEC-52B0-354D-9CC0-F7D3F3EA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55698-981E-CC42-AA65-2136A0C2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EA96-56CC-7C4D-98A7-022DECE6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C57B-AF87-8E47-9BDE-D2222591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6DB6-67E6-5148-B4E6-B1674AAF3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1B9D4-3689-AD40-833B-D74FB55D6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3FAFF-D378-0845-A16A-BF9574FB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E6BF6-1D10-9E40-B230-BE5AF430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1C185-DE86-2347-9B34-48E6BAE1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A006-F26C-8042-8CB0-00DB97E4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36A41-B428-0C40-8AF2-A5C86F2F4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E1559-2BD5-7449-8F9C-CAFF01E0A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2459-025B-744A-949D-75038EDAA1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3E8B3-9A04-0949-A202-2815F416C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F24D3-F74F-CB49-AFEA-D7C5529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9A31D-E467-3C4B-9726-45DB250D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93B72-585C-C645-829F-C6FD4C79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8B54-8EB5-A040-B97A-04FD6501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1C4F7-35A2-4E41-B671-F872A3E9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6FD24-4804-3949-B2F7-BD163E4C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33D97-82EF-5248-A798-5AE7B0DF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FFF0-E61F-C74F-B6AE-60E2D65D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2DBE9-B367-F445-90C5-DE6CDA4D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CB24C-822E-494F-9709-A210876A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2335-89D6-F746-A41B-341E3BF62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FF5C-5EBB-2D4D-AB01-B0528BB59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D633C-16E5-6648-9B36-6A603B44F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35FF4-2DE0-A341-9B14-1A04AC59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DC750-CB37-614D-B966-F6189793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8801A-BDDB-EB45-A964-DEBC594C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94BC-32D8-9047-95CD-5009932C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76451-5A44-1448-8C7E-8C1E4FB73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57A69-2986-094F-B071-9B556504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5EA01-2F38-C243-A10D-7CF4C5B2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8D499-0F9B-4A45-AC3A-D1F8882E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EBBF5-EB2F-FE40-94D0-8ADB0240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1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D74FC-A0D8-1C49-B19F-FFF0D897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2D0A8-9E50-684A-8E12-561A0BE83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34CCA-9176-7640-8BC1-61F25BC0C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B37D-9350-124F-99EB-9FEAAB3A2A15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A80D-CB48-0E4C-AF6D-6C7112D92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9ABF-92E4-E34B-9E54-DEE04DFFE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B2912-A29D-7A43-BD96-2FBD5C4EE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34/agronj2012.050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miguez/nlra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miguez/nlraa" TargetMode="External"/><Relationship Id="rId2" Type="http://schemas.openxmlformats.org/officeDocument/2006/relationships/hyperlink" Target="https://cran.r-project.org/package=nlra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hyperlink" Target="mailto:femiguez@iastate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B6F2-0189-3C4A-8AC9-2A1B49A0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use nonlinear models?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34B8C-07C1-7942-8A79-878AB8308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Fernando </a:t>
            </a:r>
            <a:r>
              <a:rPr lang="en-US" dirty="0" err="1"/>
              <a:t>Miguez</a:t>
            </a:r>
            <a:endParaRPr lang="en-US" dirty="0"/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endParaRPr lang="en-US" dirty="0"/>
          </a:p>
          <a:p>
            <a:r>
              <a:rPr lang="en-US" dirty="0" err="1"/>
              <a:t>Lunchinators</a:t>
            </a:r>
            <a:r>
              <a:rPr lang="en-US" dirty="0"/>
              <a:t>/</a:t>
            </a:r>
            <a:r>
              <a:rPr lang="en-US" dirty="0" err="1"/>
              <a:t>Ragronomists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88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B03BA-FD28-6A47-95F7-1F38E16FECF0}"/>
                  </a:ext>
                </a:extLst>
              </p:cNvPr>
              <p:cNvSpPr txBox="1"/>
              <p:nvPr/>
            </p:nvSpPr>
            <p:spPr>
              <a:xfrm>
                <a:off x="4435500" y="2800965"/>
                <a:ext cx="351731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B03BA-FD28-6A47-95F7-1F38E16F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500" y="2800965"/>
                <a:ext cx="3517310" cy="830997"/>
              </a:xfrm>
              <a:prstGeom prst="rect">
                <a:avLst/>
              </a:prstGeom>
              <a:blipFill>
                <a:blip r:embed="rId2"/>
                <a:stretch>
                  <a:fillRect l="-3957" r="-143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955F9-15CC-DD48-B79F-0D0EFBAD002E}"/>
                  </a:ext>
                </a:extLst>
              </p:cNvPr>
              <p:cNvSpPr txBox="1"/>
              <p:nvPr/>
            </p:nvSpPr>
            <p:spPr>
              <a:xfrm>
                <a:off x="4709214" y="4411359"/>
                <a:ext cx="31129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955F9-15CC-DD48-B79F-0D0EFBAD0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214" y="4411359"/>
                <a:ext cx="3112968" cy="738664"/>
              </a:xfrm>
              <a:prstGeom prst="rect">
                <a:avLst/>
              </a:prstGeom>
              <a:blipFill>
                <a:blip r:embed="rId3"/>
                <a:stretch>
                  <a:fillRect l="-2033" t="-1667" r="-65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89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9829-D3A6-E749-B578-02059E4C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8C825-6D33-DA4E-8F97-2BD7AFCC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assessing the normality of the raw data very often we can confuse lack of normality with nonlinearity or other structure in the data</a:t>
            </a:r>
          </a:p>
          <a:p>
            <a:r>
              <a:rPr lang="en-US" dirty="0"/>
              <a:t>Transformations are not </a:t>
            </a:r>
            <a:r>
              <a:rPr lang="en-US" i="1" dirty="0"/>
              <a:t>generally</a:t>
            </a:r>
            <a:r>
              <a:rPr lang="en-US" dirty="0"/>
              <a:t> recommended</a:t>
            </a:r>
          </a:p>
          <a:p>
            <a:r>
              <a:rPr lang="en-US" u="sng" dirty="0"/>
              <a:t>Sometimes</a:t>
            </a:r>
            <a:r>
              <a:rPr lang="en-US" dirty="0"/>
              <a:t> the right choice, careful decision</a:t>
            </a:r>
          </a:p>
          <a:p>
            <a:r>
              <a:rPr lang="en-US" dirty="0"/>
              <a:t>Today there are better alternatives to simple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2467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0272-1248-A84C-A483-8309F278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ABE6A1E-0612-D641-A03F-CC08DE8D1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048" y="365125"/>
            <a:ext cx="7530752" cy="6129596"/>
          </a:xfrm>
        </p:spPr>
      </p:pic>
    </p:spTree>
    <p:extLst>
      <p:ext uri="{BB962C8B-B14F-4D97-AF65-F5344CB8AC3E}">
        <p14:creationId xmlns:p14="http://schemas.microsoft.com/office/powerpoint/2010/main" val="63373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39A5-EE10-2949-9D81-C3A5C854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D0C75-4F09-C14C-9AF9-082F7BD9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114" y="225186"/>
            <a:ext cx="7803678" cy="6108940"/>
          </a:xfrm>
        </p:spPr>
      </p:pic>
    </p:spTree>
    <p:extLst>
      <p:ext uri="{BB962C8B-B14F-4D97-AF65-F5344CB8AC3E}">
        <p14:creationId xmlns:p14="http://schemas.microsoft.com/office/powerpoint/2010/main" val="277278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F84AD-D82C-2D42-ACB3-35002B73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1600"/>
            <a:ext cx="5157787" cy="542925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4232"/>
            <a:ext cx="5157787" cy="3489325"/>
          </a:xfrm>
        </p:spPr>
        <p:txBody>
          <a:bodyPr/>
          <a:lstStyle/>
          <a:p>
            <a:r>
              <a:rPr lang="en-US" dirty="0"/>
              <a:t>Are still linear models </a:t>
            </a:r>
          </a:p>
          <a:p>
            <a:r>
              <a:rPr lang="en-US" dirty="0"/>
              <a:t>Easy to fit</a:t>
            </a:r>
          </a:p>
          <a:p>
            <a:r>
              <a:rPr lang="en-US" dirty="0"/>
              <a:t>Easy to “understand” mathematically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73B6D4-F38D-E34C-B7A2-194452AB2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090613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42145-8703-6841-85AF-E5A1F25A0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4232"/>
            <a:ext cx="5183188" cy="4085431"/>
          </a:xfrm>
        </p:spPr>
        <p:txBody>
          <a:bodyPr/>
          <a:lstStyle/>
          <a:p>
            <a:r>
              <a:rPr lang="en-US" dirty="0"/>
              <a:t>Interpolating (not good)</a:t>
            </a:r>
          </a:p>
          <a:p>
            <a:r>
              <a:rPr lang="en-US" dirty="0"/>
              <a:t>Extrapolating (bad)</a:t>
            </a:r>
          </a:p>
          <a:p>
            <a:r>
              <a:rPr lang="en-US" dirty="0"/>
              <a:t>Interpretation (difficult)</a:t>
            </a:r>
          </a:p>
          <a:p>
            <a:r>
              <a:rPr lang="en-US" dirty="0"/>
              <a:t>Unstable parameters</a:t>
            </a:r>
          </a:p>
          <a:p>
            <a:r>
              <a:rPr lang="en-US" dirty="0"/>
              <a:t>Questionable predictive ability</a:t>
            </a:r>
          </a:p>
        </p:txBody>
      </p:sp>
    </p:spTree>
    <p:extLst>
      <p:ext uri="{BB962C8B-B14F-4D97-AF65-F5344CB8AC3E}">
        <p14:creationId xmlns:p14="http://schemas.microsoft.com/office/powerpoint/2010/main" val="107639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</p:txBody>
      </p:sp>
    </p:spTree>
    <p:extLst>
      <p:ext uri="{BB962C8B-B14F-4D97-AF65-F5344CB8AC3E}">
        <p14:creationId xmlns:p14="http://schemas.microsoft.com/office/powerpoint/2010/main" val="357392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options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D31051-C3C6-E346-8BFF-3C553A8CE037}"/>
                  </a:ext>
                </a:extLst>
              </p:cNvPr>
              <p:cNvSpPr txBox="1"/>
              <p:nvPr/>
            </p:nvSpPr>
            <p:spPr>
              <a:xfrm>
                <a:off x="3404590" y="3429000"/>
                <a:ext cx="5382820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D31051-C3C6-E346-8BFF-3C553A8C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590" y="3429000"/>
                <a:ext cx="5382820" cy="923330"/>
              </a:xfrm>
              <a:prstGeom prst="rect">
                <a:avLst/>
              </a:prstGeom>
              <a:blipFill>
                <a:blip r:embed="rId2"/>
                <a:stretch>
                  <a:fillRect l="-2588" t="-6757" r="-941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B7E6D-C691-A04F-B06A-9D3DFCAAF7D5}"/>
                  </a:ext>
                </a:extLst>
              </p:cNvPr>
              <p:cNvSpPr txBox="1"/>
              <p:nvPr/>
            </p:nvSpPr>
            <p:spPr>
              <a:xfrm>
                <a:off x="4342877" y="5438299"/>
                <a:ext cx="31129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B7E6D-C691-A04F-B06A-9D3DFCAA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877" y="5438299"/>
                <a:ext cx="3112968" cy="738664"/>
              </a:xfrm>
              <a:prstGeom prst="rect">
                <a:avLst/>
              </a:prstGeom>
              <a:blipFill>
                <a:blip r:embed="rId3"/>
                <a:stretch>
                  <a:fillRect l="-2033" t="-1695" r="-6504" b="-33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33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logistic growth function</a:t>
            </a:r>
          </a:p>
        </p:txBody>
      </p:sp>
    </p:spTree>
    <p:extLst>
      <p:ext uri="{BB962C8B-B14F-4D97-AF65-F5344CB8AC3E}">
        <p14:creationId xmlns:p14="http://schemas.microsoft.com/office/powerpoint/2010/main" val="74057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94FC-297A-DC42-92AD-63D3A85A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50ACFC-094F-CA42-9962-2A4EFEEFD7D1}"/>
                  </a:ext>
                </a:extLst>
              </p:cNvPr>
              <p:cNvSpPr txBox="1"/>
              <p:nvPr/>
            </p:nvSpPr>
            <p:spPr>
              <a:xfrm>
                <a:off x="1938036" y="2830588"/>
                <a:ext cx="7605132" cy="1865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50ACFC-094F-CA42-9962-2A4EFEEFD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36" y="2830588"/>
                <a:ext cx="7605132" cy="1865832"/>
              </a:xfrm>
              <a:prstGeom prst="rect">
                <a:avLst/>
              </a:prstGeom>
              <a:blipFill>
                <a:blip r:embed="rId2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2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F786-2A9F-0747-A98B-455B7590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Logistic function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13C172-ACC4-8449-B143-DC5CFC64A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786" y="1690688"/>
            <a:ext cx="9816125" cy="4666456"/>
          </a:xfrm>
        </p:spPr>
      </p:pic>
    </p:spTree>
    <p:extLst>
      <p:ext uri="{BB962C8B-B14F-4D97-AF65-F5344CB8AC3E}">
        <p14:creationId xmlns:p14="http://schemas.microsoft.com/office/powerpoint/2010/main" val="197332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dirty="0"/>
              <a:t>What options do we have?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</p:txBody>
      </p:sp>
    </p:spTree>
    <p:extLst>
      <p:ext uri="{BB962C8B-B14F-4D97-AF65-F5344CB8AC3E}">
        <p14:creationId xmlns:p14="http://schemas.microsoft.com/office/powerpoint/2010/main" val="79524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F786-2A9F-0747-A98B-455B7590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Logistic function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B42BA919-456A-5B43-B76C-A08B6B645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363" y="1383145"/>
            <a:ext cx="6315075" cy="530718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2F676D-A3EE-4E4F-85C6-FE22FE0092C2}"/>
              </a:ext>
            </a:extLst>
          </p:cNvPr>
          <p:cNvSpPr/>
          <p:nvPr/>
        </p:nvSpPr>
        <p:spPr>
          <a:xfrm>
            <a:off x="4214814" y="1871663"/>
            <a:ext cx="557212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9EFA4-A97A-4343-8CA0-7DC5F7CAC24F}"/>
              </a:ext>
            </a:extLst>
          </p:cNvPr>
          <p:cNvSpPr txBox="1"/>
          <p:nvPr/>
        </p:nvSpPr>
        <p:spPr>
          <a:xfrm>
            <a:off x="4234753" y="187166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84FF39-84F7-C843-AE5F-C7435840221C}"/>
              </a:ext>
            </a:extLst>
          </p:cNvPr>
          <p:cNvSpPr/>
          <p:nvPr/>
        </p:nvSpPr>
        <p:spPr>
          <a:xfrm>
            <a:off x="4493420" y="2271713"/>
            <a:ext cx="500062" cy="77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“Classical” nonlinear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F84AD-D82C-2D42-ACB3-35002B73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1600"/>
            <a:ext cx="5157787" cy="542925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4232"/>
            <a:ext cx="5157787" cy="3489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Theoretical derivation (some) </a:t>
            </a:r>
          </a:p>
          <a:p>
            <a:r>
              <a:rPr lang="en-US" dirty="0"/>
              <a:t>Parsimony (few parameters)</a:t>
            </a:r>
          </a:p>
          <a:p>
            <a:r>
              <a:rPr lang="en-US" dirty="0"/>
              <a:t>Parameters have a direct interpretation</a:t>
            </a:r>
          </a:p>
          <a:p>
            <a:r>
              <a:rPr lang="en-US" dirty="0"/>
              <a:t>Compared to polynomials:</a:t>
            </a:r>
          </a:p>
          <a:p>
            <a:r>
              <a:rPr lang="en-US" dirty="0"/>
              <a:t>interpolation (good)</a:t>
            </a:r>
          </a:p>
          <a:p>
            <a:r>
              <a:rPr lang="en-US" dirty="0"/>
              <a:t>extrapolation (better)</a:t>
            </a:r>
          </a:p>
          <a:p>
            <a:r>
              <a:rPr lang="en-US" dirty="0"/>
              <a:t>stable parameters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73B6D4-F38D-E34C-B7A2-194452AB2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090613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42145-8703-6841-85AF-E5A1F25A0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4232"/>
            <a:ext cx="5183188" cy="40854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analytical solution (need starting values)</a:t>
            </a:r>
          </a:p>
          <a:p>
            <a:r>
              <a:rPr lang="en-US" dirty="0"/>
              <a:t>Harder to fit “complex” nonlinear models</a:t>
            </a:r>
          </a:p>
          <a:p>
            <a:r>
              <a:rPr lang="en-US" dirty="0"/>
              <a:t>Which model to choose?</a:t>
            </a:r>
          </a:p>
        </p:txBody>
      </p:sp>
    </p:spTree>
    <p:extLst>
      <p:ext uri="{BB962C8B-B14F-4D97-AF65-F5344CB8AC3E}">
        <p14:creationId xmlns:p14="http://schemas.microsoft.com/office/powerpoint/2010/main" val="1776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“Classical” nonlinear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F84AD-D82C-2D42-ACB3-35002B73C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1600"/>
            <a:ext cx="5157787" cy="542925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4232"/>
            <a:ext cx="5157787" cy="34893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Are derived from theoretical principles </a:t>
            </a:r>
          </a:p>
          <a:p>
            <a:r>
              <a:rPr lang="en-US" dirty="0"/>
              <a:t>Parameters have a direct interpretation</a:t>
            </a:r>
          </a:p>
          <a:p>
            <a:r>
              <a:rPr lang="en-US" dirty="0"/>
              <a:t>Compared to polynomials:</a:t>
            </a:r>
          </a:p>
          <a:p>
            <a:r>
              <a:rPr lang="en-US" dirty="0"/>
              <a:t>interpolation (good)</a:t>
            </a:r>
          </a:p>
          <a:p>
            <a:r>
              <a:rPr lang="en-US" dirty="0"/>
              <a:t>extrapolation (better)</a:t>
            </a:r>
          </a:p>
          <a:p>
            <a:r>
              <a:rPr lang="en-US" dirty="0"/>
              <a:t>stable parameters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73B6D4-F38D-E34C-B7A2-194452AB2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090613"/>
            <a:ext cx="5183188" cy="823912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42145-8703-6841-85AF-E5A1F25A0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4232"/>
            <a:ext cx="5183188" cy="40854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starting values (no analytical solution)</a:t>
            </a:r>
          </a:p>
          <a:p>
            <a:r>
              <a:rPr lang="en-US" dirty="0"/>
              <a:t>Harder to fit “complex” nonlinear models</a:t>
            </a:r>
          </a:p>
          <a:p>
            <a:r>
              <a:rPr lang="en-US" dirty="0">
                <a:solidFill>
                  <a:srgbClr val="0070C0"/>
                </a:solidFill>
              </a:rPr>
              <a:t>Which model to choose?</a:t>
            </a:r>
          </a:p>
        </p:txBody>
      </p:sp>
    </p:spTree>
    <p:extLst>
      <p:ext uri="{BB962C8B-B14F-4D97-AF65-F5344CB8AC3E}">
        <p14:creationId xmlns:p14="http://schemas.microsoft.com/office/powerpoint/2010/main" val="143063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logistic growth function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Intro paper</a:t>
            </a:r>
          </a:p>
        </p:txBody>
      </p:sp>
    </p:spTree>
    <p:extLst>
      <p:ext uri="{BB962C8B-B14F-4D97-AF65-F5344CB8AC3E}">
        <p14:creationId xmlns:p14="http://schemas.microsoft.com/office/powerpoint/2010/main" val="21523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7CFC1B-528A-1949-B9C1-19C73CA13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74" y="0"/>
            <a:ext cx="8372475" cy="62509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1D37D-9788-8343-9D0E-55354825FFC0}"/>
              </a:ext>
            </a:extLst>
          </p:cNvPr>
          <p:cNvSpPr txBox="1"/>
          <p:nvPr/>
        </p:nvSpPr>
        <p:spPr>
          <a:xfrm>
            <a:off x="1714500" y="6357938"/>
            <a:ext cx="418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https://doi.org/10.2134/agronj2012.0506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88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004B96-BAC0-BC42-8975-A1D2CFEB6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56615"/>
            <a:ext cx="9372600" cy="6744769"/>
          </a:xfrm>
        </p:spPr>
      </p:pic>
    </p:spTree>
    <p:extLst>
      <p:ext uri="{BB962C8B-B14F-4D97-AF65-F5344CB8AC3E}">
        <p14:creationId xmlns:p14="http://schemas.microsoft.com/office/powerpoint/2010/main" val="305411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B436-E9DE-C34B-87C6-9BECD348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D8E9AB-25F3-1D46-A1F6-E0A55679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173490"/>
            <a:ext cx="6286500" cy="6511019"/>
          </a:xfrm>
        </p:spPr>
      </p:pic>
    </p:spTree>
    <p:extLst>
      <p:ext uri="{BB962C8B-B14F-4D97-AF65-F5344CB8AC3E}">
        <p14:creationId xmlns:p14="http://schemas.microsoft.com/office/powerpoint/2010/main" val="305288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“Classical” nonlinear models (in 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4119562" cy="4103687"/>
          </a:xfrm>
        </p:spPr>
        <p:txBody>
          <a:bodyPr>
            <a:normAutofit/>
          </a:bodyPr>
          <a:lstStyle/>
          <a:p>
            <a:r>
              <a:rPr lang="en-US" dirty="0"/>
              <a:t>Starting values are tricky (it’s an “art”)</a:t>
            </a:r>
          </a:p>
          <a:p>
            <a:endParaRPr lang="en-US" dirty="0"/>
          </a:p>
          <a:p>
            <a:r>
              <a:rPr lang="en-US" dirty="0"/>
              <a:t>base package “stats” provides “self start” functions</a:t>
            </a:r>
          </a:p>
          <a:p>
            <a:endParaRPr lang="en-US" dirty="0"/>
          </a:p>
          <a:p>
            <a:r>
              <a:rPr lang="en-US" dirty="0"/>
              <a:t>It also supplies derivatives</a:t>
            </a:r>
          </a:p>
          <a:p>
            <a:endParaRPr lang="en-US" dirty="0"/>
          </a:p>
        </p:txBody>
      </p:sp>
      <p:pic>
        <p:nvPicPr>
          <p:cNvPr id="8" name="Picture 7" descr="A picture containing paper, holding&#10;&#10;Description automatically generated">
            <a:extLst>
              <a:ext uri="{FF2B5EF4-FFF2-40B4-BE49-F238E27FC236}">
                <a16:creationId xmlns:a16="http://schemas.microsoft.com/office/drawing/2014/main" id="{0E1375D7-ADBA-734A-A692-A7622B75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12" y="1657348"/>
            <a:ext cx="6675899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logistic growth function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Intro paper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simple examples</a:t>
            </a:r>
          </a:p>
        </p:txBody>
      </p:sp>
    </p:spTree>
    <p:extLst>
      <p:ext uri="{BB962C8B-B14F-4D97-AF65-F5344CB8AC3E}">
        <p14:creationId xmlns:p14="http://schemas.microsoft.com/office/powerpoint/2010/main" val="3362464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320F-7660-C34A-BAD5-7A273005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6650" cy="1325563"/>
          </a:xfrm>
        </p:spPr>
        <p:txBody>
          <a:bodyPr/>
          <a:lstStyle/>
          <a:p>
            <a:r>
              <a:rPr lang="en-US" dirty="0"/>
              <a:t>Yield response</a:t>
            </a:r>
            <a:br>
              <a:rPr lang="en-US" dirty="0"/>
            </a:br>
            <a:r>
              <a:rPr lang="en-US" dirty="0"/>
              <a:t> to N fertilizer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B51B-189D-174C-9BFD-07197713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8038" cy="4351338"/>
          </a:xfrm>
        </p:spPr>
        <p:txBody>
          <a:bodyPr/>
          <a:lstStyle/>
          <a:p>
            <a:r>
              <a:rPr lang="en-US" dirty="0"/>
              <a:t>This model has a “break-point” which is easily handled as a nonlinear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25B6C-13CA-CF41-8744-D873DADF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279400"/>
            <a:ext cx="7797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</a:rPr>
              <a:t>What do I mean by nonlinear models?</a:t>
            </a:r>
          </a:p>
          <a:p>
            <a:r>
              <a:rPr lang="en-US" dirty="0"/>
              <a:t>What options do we have?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59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growth function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3522EAC-1D00-1A4E-8E39-CCDE6C15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43" y="2394387"/>
            <a:ext cx="9842314" cy="2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4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81DC-895C-C045-A6E2-922A41BA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Response to </a:t>
            </a:r>
            <a:br>
              <a:rPr lang="en-US" dirty="0"/>
            </a:br>
            <a:r>
              <a:rPr lang="en-US" dirty="0"/>
              <a:t>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3142-F266-074D-B02F-41161AE9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70" y="1838763"/>
            <a:ext cx="4833938" cy="4351338"/>
          </a:xfrm>
        </p:spPr>
        <p:txBody>
          <a:bodyPr/>
          <a:lstStyle/>
          <a:p>
            <a:r>
              <a:rPr lang="en-US" dirty="0"/>
              <a:t>Parameters have meaningful interpretations</a:t>
            </a:r>
          </a:p>
          <a:p>
            <a:pPr lvl="1"/>
            <a:r>
              <a:rPr lang="en-US" dirty="0" err="1"/>
              <a:t>w.max</a:t>
            </a:r>
            <a:r>
              <a:rPr lang="en-US" dirty="0"/>
              <a:t> maximum growth rate</a:t>
            </a:r>
          </a:p>
          <a:p>
            <a:pPr lvl="1"/>
            <a:r>
              <a:rPr lang="en-US" dirty="0" err="1"/>
              <a:t>t.e</a:t>
            </a:r>
            <a:r>
              <a:rPr lang="en-US" dirty="0"/>
              <a:t> temperature at which </a:t>
            </a:r>
            <a:r>
              <a:rPr lang="en-US" dirty="0" err="1"/>
              <a:t>w.max</a:t>
            </a:r>
            <a:r>
              <a:rPr lang="en-US" dirty="0"/>
              <a:t> is attained</a:t>
            </a:r>
          </a:p>
          <a:p>
            <a:pPr lvl="1"/>
            <a:r>
              <a:rPr lang="en-US" dirty="0" err="1"/>
              <a:t>t.m</a:t>
            </a:r>
            <a:r>
              <a:rPr lang="en-US" dirty="0"/>
              <a:t> time at which half of maximum GR is attained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3D8EB-6710-C44A-870F-07C32E05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5" y="931863"/>
            <a:ext cx="67564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1DAD8-972A-624A-8B00-D6E6CC1CC5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43763" y="212271"/>
            <a:ext cx="4229100" cy="664572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B72053-894A-8148-82D3-9977E3A24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9162" y="1039090"/>
            <a:ext cx="5449888" cy="3276613"/>
          </a:xfrm>
        </p:spPr>
        <p:txBody>
          <a:bodyPr>
            <a:normAutofit/>
          </a:bodyPr>
          <a:lstStyle/>
          <a:p>
            <a:r>
              <a:rPr lang="en-US" dirty="0"/>
              <a:t>Different biochar applications</a:t>
            </a:r>
          </a:p>
          <a:p>
            <a:r>
              <a:rPr lang="en-US" dirty="0"/>
              <a:t>Different incubation times</a:t>
            </a:r>
          </a:p>
          <a:p>
            <a:r>
              <a:rPr lang="en-US" dirty="0"/>
              <a:t>We want to capture the dynamics AND also investigate treatment effects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3CFB4-594F-384A-BCBE-C87945723CF4}"/>
              </a:ext>
            </a:extLst>
          </p:cNvPr>
          <p:cNvSpPr txBox="1"/>
          <p:nvPr/>
        </p:nvSpPr>
        <p:spPr>
          <a:xfrm>
            <a:off x="628649" y="6311453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Basso, </a:t>
            </a:r>
            <a:r>
              <a:rPr lang="en-US" dirty="0" err="1"/>
              <a:t>Miguez</a:t>
            </a:r>
            <a:r>
              <a:rPr lang="en-US" dirty="0"/>
              <a:t>, et al. (2013). https://</a:t>
            </a:r>
            <a:r>
              <a:rPr lang="en-US" dirty="0" err="1"/>
              <a:t>doi.org</a:t>
            </a:r>
            <a:r>
              <a:rPr lang="en-US" dirty="0"/>
              <a:t>/10.1111/gcbb.12026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D1CCFD-A54C-944F-94D2-640C9BB6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3" y="3429000"/>
            <a:ext cx="5449888" cy="2738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8D260-DCF2-7A42-82FA-FE3D1481D1D8}"/>
              </a:ext>
            </a:extLst>
          </p:cNvPr>
          <p:cNvSpPr txBox="1"/>
          <p:nvPr/>
        </p:nvSpPr>
        <p:spPr>
          <a:xfrm>
            <a:off x="919162" y="212271"/>
            <a:ext cx="3523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Soil physics application</a:t>
            </a:r>
          </a:p>
        </p:txBody>
      </p:sp>
    </p:spTree>
    <p:extLst>
      <p:ext uri="{BB962C8B-B14F-4D97-AF65-F5344CB8AC3E}">
        <p14:creationId xmlns:p14="http://schemas.microsoft.com/office/powerpoint/2010/main" val="304092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“Classical” 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19875" cy="4103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Short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Yield N response (break-point)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Plant response to temperature (beta)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Soil water retention curves (Gardner)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7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1BAF-F56A-1443-A1D0-D1D22D7F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“Classical” 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33946-6FFD-9547-90A5-283F47C4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19875" cy="4103687"/>
          </a:xfrm>
        </p:spPr>
        <p:txBody>
          <a:bodyPr>
            <a:normAutofit/>
          </a:bodyPr>
          <a:lstStyle/>
          <a:p>
            <a:r>
              <a:rPr lang="en-US" dirty="0"/>
              <a:t>Short examples</a:t>
            </a:r>
          </a:p>
          <a:p>
            <a:pPr lvl="1"/>
            <a:r>
              <a:rPr lang="en-US" dirty="0"/>
              <a:t>Yield N response (break-point)</a:t>
            </a:r>
          </a:p>
          <a:p>
            <a:pPr lvl="1"/>
            <a:r>
              <a:rPr lang="en-US" dirty="0"/>
              <a:t>Plant response to temperature (beta)</a:t>
            </a:r>
          </a:p>
          <a:p>
            <a:pPr lvl="1"/>
            <a:r>
              <a:rPr lang="en-US" dirty="0"/>
              <a:t>Soil water retention curves (Gardner)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Orange trees (Logistic)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03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05BD-AF83-6942-8780-8625064A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</a:t>
            </a:r>
            <a:br>
              <a:rPr lang="en-US" dirty="0"/>
            </a:br>
            <a:r>
              <a:rPr lang="en-US" dirty="0"/>
              <a:t>Orange trees</a:t>
            </a:r>
          </a:p>
        </p:txBody>
      </p:sp>
      <p:pic>
        <p:nvPicPr>
          <p:cNvPr id="5" name="Content Placeholder 4" descr="A close up of a white wall&#10;&#10;Description automatically generated">
            <a:extLst>
              <a:ext uri="{FF2B5EF4-FFF2-40B4-BE49-F238E27FC236}">
                <a16:creationId xmlns:a16="http://schemas.microsoft.com/office/drawing/2014/main" id="{A4F78311-9001-724A-A192-67BE09041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135" y="571589"/>
            <a:ext cx="7021165" cy="57148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BF7E-4531-E043-884F-526332F00DF0}"/>
                  </a:ext>
                </a:extLst>
              </p:cNvPr>
              <p:cNvSpPr txBox="1"/>
              <p:nvPr/>
            </p:nvSpPr>
            <p:spPr>
              <a:xfrm>
                <a:off x="169010" y="2806938"/>
                <a:ext cx="4245827" cy="1244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6BF7E-4531-E043-884F-526332F00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10" y="2806938"/>
                <a:ext cx="4245827" cy="1244123"/>
              </a:xfrm>
              <a:prstGeom prst="rect">
                <a:avLst/>
              </a:prstGeom>
              <a:blipFill>
                <a:blip r:embed="rId3"/>
                <a:stretch>
                  <a:fillRect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937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40FA-CD5D-EF4E-A513-F28B55B1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18" name="Content Placeholder 17" descr="A close up of a sign&#10;&#10;Description automatically generated">
            <a:extLst>
              <a:ext uri="{FF2B5EF4-FFF2-40B4-BE49-F238E27FC236}">
                <a16:creationId xmlns:a16="http://schemas.microsoft.com/office/drawing/2014/main" id="{F99A223C-9936-2C44-8EB9-A2AA4DA9D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102"/>
            <a:ext cx="10814200" cy="2664619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37DDF8-0ED2-5142-B23B-BF978BA45405}"/>
              </a:ext>
            </a:extLst>
          </p:cNvPr>
          <p:cNvSpPr txBox="1"/>
          <p:nvPr/>
        </p:nvSpPr>
        <p:spPr>
          <a:xfrm>
            <a:off x="1114425" y="5372100"/>
            <a:ext cx="7934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need to worry about starting values or derivatives</a:t>
            </a:r>
          </a:p>
        </p:txBody>
      </p:sp>
    </p:spTree>
    <p:extLst>
      <p:ext uri="{BB962C8B-B14F-4D97-AF65-F5344CB8AC3E}">
        <p14:creationId xmlns:p14="http://schemas.microsoft.com/office/powerpoint/2010/main" val="3396423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D15D-C964-0A47-98D8-E3C0A803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tree </a:t>
            </a:r>
          </a:p>
        </p:txBody>
      </p:sp>
      <p:pic>
        <p:nvPicPr>
          <p:cNvPr id="5" name="Content Placeholder 4" descr="A picture containing photo, man, table, white&#10;&#10;Description automatically generated">
            <a:extLst>
              <a:ext uri="{FF2B5EF4-FFF2-40B4-BE49-F238E27FC236}">
                <a16:creationId xmlns:a16="http://schemas.microsoft.com/office/drawing/2014/main" id="{B39E7E42-34E6-0D4B-ABC9-10B12D207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721" y="540099"/>
            <a:ext cx="7313512" cy="5952776"/>
          </a:xfrm>
        </p:spPr>
      </p:pic>
    </p:spTree>
    <p:extLst>
      <p:ext uri="{BB962C8B-B14F-4D97-AF65-F5344CB8AC3E}">
        <p14:creationId xmlns:p14="http://schemas.microsoft.com/office/powerpoint/2010/main" val="847062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D15D-C964-0A47-98D8-E3C0A803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tree fit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5DE664-986D-F945-BA53-E18299C3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30" y="1690688"/>
            <a:ext cx="10091099" cy="40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1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  <a:p>
            <a:r>
              <a:rPr lang="en-US" dirty="0"/>
              <a:t>“Classical” nonlinear models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logistic growth function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Intro paper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simple examples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nlraa</a:t>
            </a:r>
            <a:r>
              <a:rPr lang="en-US" dirty="0">
                <a:solidFill>
                  <a:srgbClr val="0070C0"/>
                </a:solidFill>
              </a:rPr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42646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9CF1-8FA0-7B45-B3BC-E035F35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mean by a nonlinear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96C5-1CCD-994C-B62E-B3B66675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7" y="2161954"/>
            <a:ext cx="4055541" cy="3849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A944B-46A7-6B4A-837A-4E0FB4AC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697" y="2161954"/>
            <a:ext cx="4055541" cy="38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64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D74A-B9C8-8147-BBD8-BA51ACBD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nlraa</a:t>
            </a:r>
            <a:r>
              <a:rPr lang="en-US" dirty="0"/>
              <a:t> (0.65) package for nonlinear regression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68EB1669-B70C-4143-8B22-7DD2DA022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7634"/>
            <a:ext cx="4620266" cy="4775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EED28-7462-B84B-9E8B-94DE055407F8}"/>
              </a:ext>
            </a:extLst>
          </p:cNvPr>
          <p:cNvSpPr txBox="1"/>
          <p:nvPr/>
        </p:nvSpPr>
        <p:spPr>
          <a:xfrm>
            <a:off x="1048215" y="6308209"/>
            <a:ext cx="347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https://github.com/femiguez/nlraa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52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dirty="0"/>
              <a:t>What options do we have?</a:t>
            </a:r>
          </a:p>
          <a:p>
            <a:r>
              <a:rPr lang="en-US" u="sng" dirty="0">
                <a:solidFill>
                  <a:srgbClr val="0070C0"/>
                </a:solidFill>
              </a:rPr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</p:txBody>
      </p:sp>
    </p:spTree>
    <p:extLst>
      <p:ext uri="{BB962C8B-B14F-4D97-AF65-F5344CB8AC3E}">
        <p14:creationId xmlns:p14="http://schemas.microsoft.com/office/powerpoint/2010/main" val="1620734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D15D-C964-0A47-98D8-E3C0A803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tree </a:t>
            </a:r>
          </a:p>
        </p:txBody>
      </p:sp>
      <p:pic>
        <p:nvPicPr>
          <p:cNvPr id="5" name="Content Placeholder 4" descr="A picture containing photo, man, table, white&#10;&#10;Description automatically generated">
            <a:extLst>
              <a:ext uri="{FF2B5EF4-FFF2-40B4-BE49-F238E27FC236}">
                <a16:creationId xmlns:a16="http://schemas.microsoft.com/office/drawing/2014/main" id="{B39E7E42-34E6-0D4B-ABC9-10B12D207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721" y="540099"/>
            <a:ext cx="7313512" cy="595277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85C893-4772-D042-9435-29D27BEA40B0}"/>
                  </a:ext>
                </a:extLst>
              </p:cNvPr>
              <p:cNvSpPr txBox="1"/>
              <p:nvPr/>
            </p:nvSpPr>
            <p:spPr>
              <a:xfrm>
                <a:off x="350643" y="1865662"/>
                <a:ext cx="391407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85C893-4772-D042-9435-29D27BEA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43" y="1865662"/>
                <a:ext cx="3914078" cy="677108"/>
              </a:xfrm>
              <a:prstGeom prst="rect">
                <a:avLst/>
              </a:prstGeom>
              <a:blipFill>
                <a:blip r:embed="rId3"/>
                <a:stretch>
                  <a:fillRect l="-3236" t="-7407" r="-971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3A197-4AA4-6F4C-910E-FF96760C92BA}"/>
                  </a:ext>
                </a:extLst>
              </p:cNvPr>
              <p:cNvSpPr txBox="1"/>
              <p:nvPr/>
            </p:nvSpPr>
            <p:spPr>
              <a:xfrm>
                <a:off x="751198" y="3722449"/>
                <a:ext cx="31129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3A197-4AA4-6F4C-910E-FF96760C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98" y="3722449"/>
                <a:ext cx="3112968" cy="738664"/>
              </a:xfrm>
              <a:prstGeom prst="rect">
                <a:avLst/>
              </a:prstGeom>
              <a:blipFill>
                <a:blip r:embed="rId4"/>
                <a:stretch>
                  <a:fillRect l="-2033" t="-1695" r="-6504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999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AECA-003D-6E4F-99C5-EDFC3393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nonlinear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A232B-F29C-5749-9941-9FE005CD47C8}"/>
                  </a:ext>
                </a:extLst>
              </p:cNvPr>
              <p:cNvSpPr txBox="1"/>
              <p:nvPr/>
            </p:nvSpPr>
            <p:spPr>
              <a:xfrm>
                <a:off x="3491102" y="2221290"/>
                <a:ext cx="4688468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A232B-F29C-5749-9941-9FE005CD4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02" y="2221290"/>
                <a:ext cx="4688468" cy="677108"/>
              </a:xfrm>
              <a:prstGeom prst="rect">
                <a:avLst/>
              </a:prstGeom>
              <a:blipFill>
                <a:blip r:embed="rId2"/>
                <a:stretch>
                  <a:fillRect t="-7407" b="-3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CE125B-8BFF-594A-88C7-98F7CD83822D}"/>
                  </a:ext>
                </a:extLst>
              </p:cNvPr>
              <p:cNvSpPr txBox="1"/>
              <p:nvPr/>
            </p:nvSpPr>
            <p:spPr>
              <a:xfrm>
                <a:off x="4335996" y="3959603"/>
                <a:ext cx="3112968" cy="778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CE125B-8BFF-594A-88C7-98F7CD838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6" y="3959603"/>
                <a:ext cx="3112968" cy="778611"/>
              </a:xfrm>
              <a:prstGeom prst="rect">
                <a:avLst/>
              </a:prstGeom>
              <a:blipFill>
                <a:blip r:embed="rId3"/>
                <a:stretch>
                  <a:fillRect l="-1619" t="-1639" r="-6073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237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444-6C14-384B-A36E-21CF5F1F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nonlinear model (</a:t>
            </a:r>
            <a:r>
              <a:rPr lang="en-US" dirty="0" err="1"/>
              <a:t>nlme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777E53AC-A853-5F43-A109-A2F8D5E2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86076"/>
            <a:ext cx="10764642" cy="1583531"/>
          </a:xfrm>
        </p:spPr>
      </p:pic>
    </p:spTree>
    <p:extLst>
      <p:ext uri="{BB962C8B-B14F-4D97-AF65-F5344CB8AC3E}">
        <p14:creationId xmlns:p14="http://schemas.microsoft.com/office/powerpoint/2010/main" val="1849301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A6DD-8FCD-844F-A2FC-52CC2742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C33F-3464-EF48-B51C-65BD5A7B9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27C4D-F333-4849-8270-B5A74539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65125"/>
            <a:ext cx="7753350" cy="631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66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A6DD-8FCD-844F-A2FC-52CC2742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C33F-3464-EF48-B51C-65BD5A7B9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27C4D-F333-4849-8270-B5A74539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65125"/>
            <a:ext cx="7753350" cy="63104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27DFB7-9E8C-9F4E-AFBB-629934E9FC34}"/>
              </a:ext>
            </a:extLst>
          </p:cNvPr>
          <p:cNvCxnSpPr/>
          <p:nvPr/>
        </p:nvCxnSpPr>
        <p:spPr>
          <a:xfrm flipV="1">
            <a:off x="5507182" y="966355"/>
            <a:ext cx="5631873" cy="2161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3D057-2069-CE49-945F-4F72DCF24661}"/>
              </a:ext>
            </a:extLst>
          </p:cNvPr>
          <p:cNvCxnSpPr/>
          <p:nvPr/>
        </p:nvCxnSpPr>
        <p:spPr>
          <a:xfrm>
            <a:off x="5538355" y="3429000"/>
            <a:ext cx="5268190" cy="2213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98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2A4B-3D2F-554A-BC39-A269501C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 (after)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6F4B-6F54-8143-A931-8417DA406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1A825-2877-F848-9CB6-E21BBC2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681037"/>
            <a:ext cx="6910388" cy="56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1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2A4B-3D2F-554A-BC39-A269501C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 (after)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6F4B-6F54-8143-A931-8417DA406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1A825-2877-F848-9CB6-E21BBC2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681037"/>
            <a:ext cx="6910388" cy="5624406"/>
          </a:xfrm>
          <a:prstGeom prst="rect">
            <a:avLst/>
          </a:prstGeom>
        </p:spPr>
      </p:pic>
      <p:pic>
        <p:nvPicPr>
          <p:cNvPr id="6" name="Picture 5" descr="A black sign with white text&#10;&#10;Description automatically generated">
            <a:extLst>
              <a:ext uri="{FF2B5EF4-FFF2-40B4-BE49-F238E27FC236}">
                <a16:creationId xmlns:a16="http://schemas.microsoft.com/office/drawing/2014/main" id="{26DFC5C9-7B18-0142-8AE8-AF501343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6523"/>
            <a:ext cx="7882938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dirty="0"/>
              <a:t>What options do we have?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u="sng" dirty="0">
                <a:solidFill>
                  <a:srgbClr val="0070C0"/>
                </a:solidFill>
              </a:rPr>
              <a:t>How can we assess uncertainty?</a:t>
            </a:r>
          </a:p>
        </p:txBody>
      </p:sp>
    </p:spTree>
    <p:extLst>
      <p:ext uri="{BB962C8B-B14F-4D97-AF65-F5344CB8AC3E}">
        <p14:creationId xmlns:p14="http://schemas.microsoft.com/office/powerpoint/2010/main" val="173432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9CF1-8FA0-7B45-B3BC-E035F357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mean by a nonlinear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C316-5470-2043-967A-A1124D3F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74" y="1690687"/>
            <a:ext cx="5058614" cy="480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4DF8AD-8974-7146-84A0-23E5CCC5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30" y="1696872"/>
            <a:ext cx="5052099" cy="47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07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1F03-959F-AA4E-82FB-A7FA541B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34" y="2131561"/>
            <a:ext cx="3230562" cy="4085403"/>
          </a:xfrm>
        </p:spPr>
        <p:txBody>
          <a:bodyPr/>
          <a:lstStyle/>
          <a:p>
            <a:r>
              <a:rPr lang="en-US" dirty="0" err="1"/>
              <a:t>Boostrap</a:t>
            </a:r>
            <a:r>
              <a:rPr lang="en-US" dirty="0"/>
              <a:t> the mean function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C0076-67AF-B240-8348-495B6E13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62" y="279400"/>
            <a:ext cx="7797800" cy="629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7EA1A-DBE4-6748-95ED-911663E588A1}"/>
                  </a:ext>
                </a:extLst>
              </p:cNvPr>
              <p:cNvSpPr txBox="1"/>
              <p:nvPr/>
            </p:nvSpPr>
            <p:spPr>
              <a:xfrm>
                <a:off x="838200" y="3709288"/>
                <a:ext cx="2920030" cy="519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7EA1A-DBE4-6748-95ED-911663E58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9288"/>
                <a:ext cx="2920030" cy="519181"/>
              </a:xfrm>
              <a:prstGeom prst="rect">
                <a:avLst/>
              </a:prstGeom>
              <a:blipFill>
                <a:blip r:embed="rId3"/>
                <a:stretch>
                  <a:fillRect l="-1299" r="-4329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59BBC07-F790-7A4A-B02F-9E636D1A9CCB}"/>
              </a:ext>
            </a:extLst>
          </p:cNvPr>
          <p:cNvSpPr txBox="1"/>
          <p:nvPr/>
        </p:nvSpPr>
        <p:spPr>
          <a:xfrm>
            <a:off x="838200" y="641036"/>
            <a:ext cx="329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Uncertainty: option 1</a:t>
            </a:r>
          </a:p>
        </p:txBody>
      </p:sp>
    </p:spTree>
    <p:extLst>
      <p:ext uri="{BB962C8B-B14F-4D97-AF65-F5344CB8AC3E}">
        <p14:creationId xmlns:p14="http://schemas.microsoft.com/office/powerpoint/2010/main" val="374822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06D6-7921-0647-ABDA-0FF5BEFD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nlraa</a:t>
            </a:r>
            <a:r>
              <a:rPr lang="en-US" dirty="0"/>
              <a:t>: Bootstrap </a:t>
            </a:r>
            <a:r>
              <a:rPr lang="en-US" dirty="0" err="1"/>
              <a:t>gnls</a:t>
            </a:r>
            <a:r>
              <a:rPr lang="en-US" dirty="0"/>
              <a:t> (R code)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79A4C-E9E7-CB4D-B1D2-35E8FDB4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02" y="2473036"/>
            <a:ext cx="10783396" cy="2535382"/>
          </a:xfrm>
        </p:spPr>
      </p:pic>
    </p:spTree>
    <p:extLst>
      <p:ext uri="{BB962C8B-B14F-4D97-AF65-F5344CB8AC3E}">
        <p14:creationId xmlns:p14="http://schemas.microsoft.com/office/powerpoint/2010/main" val="1544358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84D6-7748-9348-BFD0-F1BEEF42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79FC-B8F6-7143-88DB-DE051601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13" y="365125"/>
            <a:ext cx="7797800" cy="629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2AD94-6A26-0C49-B689-AEFC1E181768}"/>
                  </a:ext>
                </a:extLst>
              </p:cNvPr>
              <p:cNvSpPr txBox="1"/>
              <p:nvPr/>
            </p:nvSpPr>
            <p:spPr>
              <a:xfrm>
                <a:off x="1049507" y="2214562"/>
                <a:ext cx="2694777" cy="527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C2AD94-6A26-0C49-B689-AEFC1E18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07" y="2214562"/>
                <a:ext cx="2694777" cy="527709"/>
              </a:xfrm>
              <a:prstGeom prst="rect">
                <a:avLst/>
              </a:prstGeom>
              <a:blipFill>
                <a:blip r:embed="rId4"/>
                <a:stretch>
                  <a:fillRect l="-1408" t="-13953" r="-469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4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102C-D075-7F46-9DC1-F2677B41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" y="365125"/>
            <a:ext cx="4604188" cy="2135188"/>
          </a:xfrm>
        </p:spPr>
        <p:txBody>
          <a:bodyPr>
            <a:normAutofit/>
          </a:bodyPr>
          <a:lstStyle/>
          <a:p>
            <a:r>
              <a:rPr lang="en-US" dirty="0"/>
              <a:t>Option 2: NL quantile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03D2-530E-B64C-ADDA-38BCBAD8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2686447"/>
            <a:ext cx="3690938" cy="3462338"/>
          </a:xfrm>
        </p:spPr>
        <p:txBody>
          <a:bodyPr/>
          <a:lstStyle/>
          <a:p>
            <a:r>
              <a:rPr lang="en-US" dirty="0"/>
              <a:t>Quantile nonlinear regression (</a:t>
            </a:r>
            <a:r>
              <a:rPr lang="en-US" dirty="0" err="1"/>
              <a:t>quantreg</a:t>
            </a:r>
            <a:r>
              <a:rPr lang="en-US" dirty="0"/>
              <a:t>)</a:t>
            </a:r>
          </a:p>
          <a:p>
            <a:r>
              <a:rPr lang="en-US" dirty="0"/>
              <a:t>Useful for describing the distribution of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AA1F-321B-EB44-9727-F4E1A654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3" y="523081"/>
            <a:ext cx="719449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31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3BE7-D295-394A-A49C-EF0B1974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5DDF3B0-744E-A741-83A7-E33377F4D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273" y="365125"/>
            <a:ext cx="7689272" cy="6249334"/>
          </a:xfrm>
        </p:spPr>
      </p:pic>
    </p:spTree>
    <p:extLst>
      <p:ext uri="{BB962C8B-B14F-4D97-AF65-F5344CB8AC3E}">
        <p14:creationId xmlns:p14="http://schemas.microsoft.com/office/powerpoint/2010/main" val="1184076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102C-D075-7F46-9DC1-F2677B41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" y="365125"/>
            <a:ext cx="4604188" cy="2135188"/>
          </a:xfrm>
        </p:spPr>
        <p:txBody>
          <a:bodyPr>
            <a:normAutofit/>
          </a:bodyPr>
          <a:lstStyle/>
          <a:p>
            <a:r>
              <a:rPr lang="en-US" dirty="0"/>
              <a:t>Option 2: NL quantile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E03D2-530E-B64C-ADDA-38BCBAD8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2686447"/>
            <a:ext cx="3690938" cy="3462338"/>
          </a:xfrm>
        </p:spPr>
        <p:txBody>
          <a:bodyPr/>
          <a:lstStyle/>
          <a:p>
            <a:r>
              <a:rPr lang="en-US" dirty="0"/>
              <a:t>Quantile nonlinear regression (</a:t>
            </a:r>
            <a:r>
              <a:rPr lang="en-US" dirty="0" err="1"/>
              <a:t>quantreg</a:t>
            </a:r>
            <a:r>
              <a:rPr lang="en-US" dirty="0"/>
              <a:t>)</a:t>
            </a:r>
          </a:p>
          <a:p>
            <a:r>
              <a:rPr lang="en-US" dirty="0"/>
              <a:t>Useful for describing the distribution of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AA1F-321B-EB44-9727-F4E1A654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3" y="523081"/>
            <a:ext cx="7194492" cy="581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C5BEC-FC44-5A46-9F0B-F9D242C3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21" y="5255419"/>
            <a:ext cx="1879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70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dirty="0"/>
              <a:t>What options do we have?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  <a:p>
            <a:r>
              <a:rPr lang="en-US" dirty="0">
                <a:solidFill>
                  <a:srgbClr val="00B050"/>
                </a:solidFill>
              </a:rPr>
              <a:t>Note: Had to leave out GAMs, Mixed (next time)</a:t>
            </a:r>
          </a:p>
        </p:txBody>
      </p:sp>
    </p:spTree>
    <p:extLst>
      <p:ext uri="{BB962C8B-B14F-4D97-AF65-F5344CB8AC3E}">
        <p14:creationId xmlns:p14="http://schemas.microsoft.com/office/powerpoint/2010/main" val="2159591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21FD-1894-F741-AA73-121F557B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F9E6-6447-E441-BFE6-9530B6E2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28855" cy="2206048"/>
          </a:xfrm>
        </p:spPr>
        <p:txBody>
          <a:bodyPr>
            <a:normAutofit/>
          </a:bodyPr>
          <a:lstStyle/>
          <a:p>
            <a:r>
              <a:rPr lang="en-US" sz="2000" dirty="0" err="1"/>
              <a:t>nlraa</a:t>
            </a:r>
            <a:r>
              <a:rPr lang="en-US" sz="2000" dirty="0"/>
              <a:t>:  </a:t>
            </a:r>
            <a:r>
              <a:rPr lang="en-US" sz="2000" dirty="0">
                <a:hlinkClick r:id="rId2"/>
              </a:rPr>
              <a:t>https://CRAN.R-project.org/package=nlraa</a:t>
            </a:r>
            <a:endParaRPr lang="en-US" sz="2000" dirty="0"/>
          </a:p>
          <a:p>
            <a:r>
              <a:rPr lang="en-US" sz="2000" dirty="0" err="1"/>
              <a:t>nlraa</a:t>
            </a:r>
            <a:r>
              <a:rPr lang="en-US" sz="2000" dirty="0"/>
              <a:t> GitHub: </a:t>
            </a:r>
            <a:r>
              <a:rPr lang="en-US" sz="2000" dirty="0">
                <a:hlinkClick r:id="rId3"/>
              </a:rPr>
              <a:t>https://github.com/femiguez/nlraa</a:t>
            </a:r>
            <a:endParaRPr lang="en-US" sz="2000" dirty="0"/>
          </a:p>
          <a:p>
            <a:r>
              <a:rPr lang="en-US" sz="2000" dirty="0"/>
              <a:t>email: </a:t>
            </a:r>
            <a:r>
              <a:rPr lang="en-US" sz="2000" u="sng" dirty="0">
                <a:solidFill>
                  <a:srgbClr val="0070C0"/>
                </a:solidFill>
                <a:hlinkClick r:id="rId4"/>
              </a:rPr>
              <a:t>femiguez@iastate.edu</a:t>
            </a:r>
            <a:endParaRPr lang="en-US" sz="2000" u="sng" dirty="0">
              <a:solidFill>
                <a:srgbClr val="0070C0"/>
              </a:solidFill>
            </a:endParaRPr>
          </a:p>
          <a:p>
            <a:r>
              <a:rPr lang="en-US" sz="2000" u="sng" dirty="0">
                <a:solidFill>
                  <a:srgbClr val="0070C0"/>
                </a:solidFill>
              </a:rPr>
              <a:t>Code and slides in </a:t>
            </a:r>
            <a:r>
              <a:rPr lang="en-US" sz="2000" u="sng" dirty="0" err="1">
                <a:solidFill>
                  <a:srgbClr val="0070C0"/>
                </a:solidFill>
              </a:rPr>
              <a:t>lunchinatoRs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0A1A8-6C34-6443-847B-69B9BBE7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317" y="1825625"/>
            <a:ext cx="4446551" cy="3806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214BD-25B4-C842-BBC1-FFE0F606D612}"/>
              </a:ext>
            </a:extLst>
          </p:cNvPr>
          <p:cNvSpPr txBox="1"/>
          <p:nvPr/>
        </p:nvSpPr>
        <p:spPr>
          <a:xfrm>
            <a:off x="1537854" y="4062213"/>
            <a:ext cx="29846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Thank you!</a:t>
            </a:r>
          </a:p>
          <a:p>
            <a:r>
              <a:rPr lang="en-US" sz="4800" dirty="0">
                <a:solidFill>
                  <a:srgbClr val="00B05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295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u="sng" dirty="0">
                <a:solidFill>
                  <a:srgbClr val="0070C0"/>
                </a:solidFill>
              </a:rPr>
              <a:t>What options do we have?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</p:txBody>
      </p:sp>
    </p:spTree>
    <p:extLst>
      <p:ext uri="{BB962C8B-B14F-4D97-AF65-F5344CB8AC3E}">
        <p14:creationId xmlns:p14="http://schemas.microsoft.com/office/powerpoint/2010/main" val="222404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74F-3344-464D-900A-E9816F23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F977-4268-EE49-800C-FE4C9DF9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mean by nonlinear models?</a:t>
            </a:r>
          </a:p>
          <a:p>
            <a:r>
              <a:rPr lang="en-US" u="sng" dirty="0">
                <a:solidFill>
                  <a:srgbClr val="0070C0"/>
                </a:solidFill>
              </a:rPr>
              <a:t>What options do we have?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Orange trees </a:t>
            </a:r>
          </a:p>
          <a:p>
            <a:r>
              <a:rPr lang="en-US" dirty="0"/>
              <a:t>How can we extend a nonlinear model?</a:t>
            </a:r>
          </a:p>
          <a:p>
            <a:r>
              <a:rPr lang="en-US" dirty="0"/>
              <a:t>How can we assess uncertainty?</a:t>
            </a:r>
          </a:p>
        </p:txBody>
      </p:sp>
    </p:spTree>
    <p:extLst>
      <p:ext uri="{BB962C8B-B14F-4D97-AF65-F5344CB8AC3E}">
        <p14:creationId xmlns:p14="http://schemas.microsoft.com/office/powerpoint/2010/main" val="15944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05BD-AF83-6942-8780-8625064A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 trees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B911C-82D9-8749-A660-57F27614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76669"/>
            <a:ext cx="4393914" cy="3293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78B94-342A-FA45-8FD7-D8EBE1E7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31" y="365125"/>
            <a:ext cx="6551269" cy="62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39BA-29A9-1349-9330-754291CC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options do we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4530-38DE-9041-91CD-7D651B3B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Polynomials</a:t>
            </a:r>
          </a:p>
        </p:txBody>
      </p:sp>
    </p:spTree>
    <p:extLst>
      <p:ext uri="{BB962C8B-B14F-4D97-AF65-F5344CB8AC3E}">
        <p14:creationId xmlns:p14="http://schemas.microsoft.com/office/powerpoint/2010/main" val="3170882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1016</Words>
  <Application>Microsoft Macintosh PowerPoint</Application>
  <PresentationFormat>Widescreen</PresentationFormat>
  <Paragraphs>200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Why use nonlinear models?</vt:lpstr>
      <vt:lpstr>Outline </vt:lpstr>
      <vt:lpstr>Outline </vt:lpstr>
      <vt:lpstr>What do I mean by a nonlinear model?</vt:lpstr>
      <vt:lpstr>What do I mean by a nonlinear model?</vt:lpstr>
      <vt:lpstr>Outline </vt:lpstr>
      <vt:lpstr>Outline </vt:lpstr>
      <vt:lpstr>Orange trees</vt:lpstr>
      <vt:lpstr>What options do we have?</vt:lpstr>
      <vt:lpstr>What options do we have?</vt:lpstr>
      <vt:lpstr>Normality</vt:lpstr>
      <vt:lpstr>Polynomial </vt:lpstr>
      <vt:lpstr>PowerPoint Presentation</vt:lpstr>
      <vt:lpstr>Polynomials</vt:lpstr>
      <vt:lpstr>What options do we have?</vt:lpstr>
      <vt:lpstr>What options do we have?</vt:lpstr>
      <vt:lpstr>What options do we have?</vt:lpstr>
      <vt:lpstr>Example: Logistic function</vt:lpstr>
      <vt:lpstr>Example: Logistic function</vt:lpstr>
      <vt:lpstr>Example: Logistic function</vt:lpstr>
      <vt:lpstr>“Classical” nonlinear models</vt:lpstr>
      <vt:lpstr>“Classical” nonlinear models</vt:lpstr>
      <vt:lpstr>What options do we have?</vt:lpstr>
      <vt:lpstr>PowerPoint Presentation</vt:lpstr>
      <vt:lpstr>PowerPoint Presentation</vt:lpstr>
      <vt:lpstr>PowerPoint Presentation</vt:lpstr>
      <vt:lpstr>“Classical” nonlinear models (in R)</vt:lpstr>
      <vt:lpstr>What options do we have?</vt:lpstr>
      <vt:lpstr>Yield response  to N fertilizer</vt:lpstr>
      <vt:lpstr>Beta growth function</vt:lpstr>
      <vt:lpstr>Response to  temperature</vt:lpstr>
      <vt:lpstr>PowerPoint Presentation</vt:lpstr>
      <vt:lpstr>“Classical” nonlinear models</vt:lpstr>
      <vt:lpstr>“Classical” nonlinear models</vt:lpstr>
      <vt:lpstr>Growth of  Orange trees</vt:lpstr>
      <vt:lpstr>R code</vt:lpstr>
      <vt:lpstr>Orange tree </vt:lpstr>
      <vt:lpstr>Orange tree fit </vt:lpstr>
      <vt:lpstr>What options do we have?</vt:lpstr>
      <vt:lpstr>nlraa (0.65) package for nonlinear regression</vt:lpstr>
      <vt:lpstr>Outline </vt:lpstr>
      <vt:lpstr>Orange tree </vt:lpstr>
      <vt:lpstr>Extending the nonlinear model</vt:lpstr>
      <vt:lpstr>Extending the nonlinear model (nlme)</vt:lpstr>
      <vt:lpstr>Residuals</vt:lpstr>
      <vt:lpstr>Residuals</vt:lpstr>
      <vt:lpstr>Residuals (after)</vt:lpstr>
      <vt:lpstr>Residuals (after)</vt:lpstr>
      <vt:lpstr>Outline </vt:lpstr>
      <vt:lpstr>PowerPoint Presentation</vt:lpstr>
      <vt:lpstr>nlraa: Bootstrap gnls (R code)</vt:lpstr>
      <vt:lpstr>Bootstrap</vt:lpstr>
      <vt:lpstr>Option 2: NL quantile regression</vt:lpstr>
      <vt:lpstr>PowerPoint Presentation</vt:lpstr>
      <vt:lpstr>Option 2: NL quantile regression</vt:lpstr>
      <vt:lpstr>Summary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 nonlinear models?</dc:title>
  <dc:creator>Miguez, Fernando E [AGRON]</dc:creator>
  <cp:lastModifiedBy>Miguez, Fernando E [AGRON]</cp:lastModifiedBy>
  <cp:revision>42</cp:revision>
  <dcterms:created xsi:type="dcterms:W3CDTF">2020-04-24T15:17:32Z</dcterms:created>
  <dcterms:modified xsi:type="dcterms:W3CDTF">2020-05-01T14:31:32Z</dcterms:modified>
</cp:coreProperties>
</file>